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4"/>
  </p:notesMasterIdLst>
  <p:sldIdLst>
    <p:sldId id="268" r:id="rId2"/>
    <p:sldId id="297" r:id="rId3"/>
    <p:sldId id="280" r:id="rId4"/>
    <p:sldId id="283" r:id="rId5"/>
    <p:sldId id="289" r:id="rId6"/>
    <p:sldId id="295" r:id="rId7"/>
    <p:sldId id="296" r:id="rId8"/>
    <p:sldId id="286" r:id="rId9"/>
    <p:sldId id="287" r:id="rId10"/>
    <p:sldId id="292" r:id="rId11"/>
    <p:sldId id="282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A"/>
    <a:srgbClr val="FF635B"/>
    <a:srgbClr val="FFB482"/>
    <a:srgbClr val="57A7FF"/>
    <a:srgbClr val="A279FF"/>
    <a:srgbClr val="49E56A"/>
    <a:srgbClr val="D0BBFF"/>
    <a:srgbClr val="97F0AA"/>
    <a:srgbClr val="92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1765" autoAdjust="0"/>
  </p:normalViewPr>
  <p:slideViewPr>
    <p:cSldViewPr snapToGrid="0">
      <p:cViewPr varScale="1">
        <p:scale>
          <a:sx n="75" d="100"/>
          <a:sy n="75" d="100"/>
        </p:scale>
        <p:origin x="974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0F8EF-5746-8C1D-EEF8-2874BDED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AF3D4-1AC7-5C47-8015-D65F45084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8B62FE-2FF9-6CF5-CA06-502E28907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73A80-18BF-B197-93A3-E0415739F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67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5A10B3C-B9E3-9C94-8C3E-38E5AF730E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086" y="-97973"/>
            <a:ext cx="2245847" cy="108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2.jpe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3546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dirty="0"/>
              <a:t>Nathan L. Butler and Dr. Geoffrey A. Hollinger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009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Collaborative Robotics and Intelligent Systems (CoRIS) Institute</a:t>
            </a:r>
          </a:p>
          <a:p>
            <a:r>
              <a:rPr lang="en-US" i="1" dirty="0"/>
              <a:t>Oregon State University</a:t>
            </a:r>
          </a:p>
        </p:txBody>
      </p:sp>
      <p:pic>
        <p:nvPicPr>
          <p:cNvPr id="102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46E72D6-DEE0-7FF5-5D13-5F8AC709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348894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4165498-5D91-B7FE-FE7F-DBC60E14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5" y="3041545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2612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292909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Contact: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015582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73" y="6045441"/>
            <a:ext cx="1095570" cy="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6144816"/>
            <a:ext cx="1542774" cy="34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8857548" y="6021261"/>
            <a:ext cx="1777999" cy="5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939381-3FB6-FE4A-3894-543B9220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80" y="1180642"/>
            <a:ext cx="1633678" cy="1633678"/>
          </a:xfrm>
          <a:prstGeom prst="rect">
            <a:avLst/>
          </a:prstGeom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65" y="5845602"/>
            <a:ext cx="1654835" cy="9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5" y="6140100"/>
            <a:ext cx="1850778" cy="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25ECB2-F415-336C-D3D4-E3183AD9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46E958DB-C09A-070B-4CEB-78CA896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14495-9DF0-C301-6525-D1B9E00B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D059ED-FD15-6932-36DC-6C2B83164AC8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12111-D1D3-53DA-FB87-C3AC48C72B56}"/>
              </a:ext>
            </a:extLst>
          </p:cNvPr>
          <p:cNvSpPr txBox="1"/>
          <p:nvPr/>
        </p:nvSpPr>
        <p:spPr>
          <a:xfrm>
            <a:off x="249706" y="4226671"/>
            <a:ext cx="5486411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Increased disturbances -&gt; greater benefit from global coordination</a:t>
            </a:r>
          </a:p>
        </p:txBody>
      </p:sp>
      <p:pic>
        <p:nvPicPr>
          <p:cNvPr id="11" name="Picture 10" descr="A graph of a bar graph&#10;&#10;AI-generated content may be incorrect.">
            <a:extLst>
              <a:ext uri="{FF2B5EF4-FFF2-40B4-BE49-F238E27FC236}">
                <a16:creationId xmlns:a16="http://schemas.microsoft.com/office/drawing/2014/main" id="{1CF37279-F96C-C0E7-A97F-29B1A920F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92" y="946849"/>
            <a:ext cx="5486411" cy="2423165"/>
          </a:xfrm>
          <a:prstGeom prst="rect">
            <a:avLst/>
          </a:prstGeom>
        </p:spPr>
      </p:pic>
      <p:pic>
        <p:nvPicPr>
          <p:cNvPr id="13" name="Picture 12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D348812A-3421-B5BF-2D91-E09B82A13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93" y="3591301"/>
            <a:ext cx="5486411" cy="2423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3C9CDF-1EC4-0A1A-951C-D3B7402080EB}"/>
              </a:ext>
            </a:extLst>
          </p:cNvPr>
          <p:cNvSpPr txBox="1"/>
          <p:nvPr/>
        </p:nvSpPr>
        <p:spPr>
          <a:xfrm>
            <a:off x="249706" y="1120676"/>
            <a:ext cx="576704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Four algorithms: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4F557-EBB5-EE47-5E59-49D670F45DCF}"/>
              </a:ext>
            </a:extLst>
          </p:cNvPr>
          <p:cNvSpPr txBox="1"/>
          <p:nvPr/>
        </p:nvSpPr>
        <p:spPr>
          <a:xfrm>
            <a:off x="7878294" y="754262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 Robots, 30 Tasks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C08253-4B79-E3DD-0805-DDEFCFAC8446}"/>
              </a:ext>
            </a:extLst>
          </p:cNvPr>
          <p:cNvSpPr txBox="1"/>
          <p:nvPr/>
        </p:nvSpPr>
        <p:spPr>
          <a:xfrm>
            <a:off x="7878294" y="3416900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Robots, 20 Tasks</a:t>
            </a:r>
          </a:p>
        </p:txBody>
      </p:sp>
    </p:spTree>
    <p:extLst>
      <p:ext uri="{BB962C8B-B14F-4D97-AF65-F5344CB8AC3E}">
        <p14:creationId xmlns:p14="http://schemas.microsoft.com/office/powerpoint/2010/main" val="1224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3D1A1C-5176-4B5C-EE6C-67E49444ACCE}"/>
              </a:ext>
            </a:extLst>
          </p:cNvPr>
          <p:cNvGrpSpPr/>
          <p:nvPr/>
        </p:nvGrpSpPr>
        <p:grpSpPr>
          <a:xfrm>
            <a:off x="-343777" y="768440"/>
            <a:ext cx="12854226" cy="5832186"/>
            <a:chOff x="-343777" y="659582"/>
            <a:chExt cx="12854226" cy="58321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13999849-75C0-30B5-CDD6-10C45C1AC278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77E45F2-1128-EC67-325B-C757EFEA9EA7}"/>
                </a:ext>
              </a:extLst>
            </p:cNvPr>
            <p:cNvSpPr/>
            <p:nvPr/>
          </p:nvSpPr>
          <p:spPr>
            <a:xfrm rot="20884359">
              <a:off x="8336373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43C21C2-88C2-D1A5-7A95-C5F499087B5C}"/>
                </a:ext>
              </a:extLst>
            </p:cNvPr>
            <p:cNvSpPr/>
            <p:nvPr/>
          </p:nvSpPr>
          <p:spPr>
            <a:xfrm rot="13090487">
              <a:off x="6649078" y="3088340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659582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893C69-CF84-5ABB-C391-677531AFEE32}"/>
                </a:ext>
              </a:extLst>
            </p:cNvPr>
            <p:cNvGrpSpPr/>
            <p:nvPr/>
          </p:nvGrpSpPr>
          <p:grpSpPr>
            <a:xfrm rot="846442">
              <a:off x="8114971" y="476132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C2F7E4B-307D-B04B-F04A-1C80AA17EAB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9" name="Flowchart: Manual Operation 58">
                <a:extLst>
                  <a:ext uri="{FF2B5EF4-FFF2-40B4-BE49-F238E27FC236}">
                    <a16:creationId xmlns:a16="http://schemas.microsoft.com/office/drawing/2014/main" id="{D67E042F-2A76-3AF4-155C-CC8239B4E25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41881B-C1DA-CC67-440E-0BAC0B61E65C}"/>
                </a:ext>
              </a:extLst>
            </p:cNvPr>
            <p:cNvGrpSpPr/>
            <p:nvPr/>
          </p:nvGrpSpPr>
          <p:grpSpPr>
            <a:xfrm rot="216018" flipH="1">
              <a:off x="9812318" y="59138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B0A50-C67F-FD1D-5D3F-EC1DE7364A6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7" name="Flowchart: Manual Operation 56">
                <a:extLst>
                  <a:ext uri="{FF2B5EF4-FFF2-40B4-BE49-F238E27FC236}">
                    <a16:creationId xmlns:a16="http://schemas.microsoft.com/office/drawing/2014/main" id="{36491C1F-3574-EE74-E25E-97EBCA1EB6B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3C5C37-8B9C-EEC7-C084-1AF08A1F4036}"/>
                </a:ext>
              </a:extLst>
            </p:cNvPr>
            <p:cNvSpPr/>
            <p:nvPr/>
          </p:nvSpPr>
          <p:spPr>
            <a:xfrm>
              <a:off x="7821400" y="5347133"/>
              <a:ext cx="4370600" cy="1144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8E2DBF0-B7C4-1AF4-7A3D-E8F171850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793680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19FAA1-776E-8350-49F8-B850E2A12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62BC69-7F93-0D60-7726-CF3B374301B8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92269F6-6769-2084-A55F-0672D90F7AC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Flowchart: Manual Operation 54">
                <a:extLst>
                  <a:ext uri="{FF2B5EF4-FFF2-40B4-BE49-F238E27FC236}">
                    <a16:creationId xmlns:a16="http://schemas.microsoft.com/office/drawing/2014/main" id="{0613C0FF-16E6-7D14-12C3-27315F2F9F3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A8B41FE-AE84-EC52-4C0C-884D5B8E40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A9F745-3A3E-73BB-700F-92B4FD9AF267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8A2A7C5-B434-224F-12EB-A2F23D375CEA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074CA00-F087-355B-0C93-EB7CB038381F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5E370FD0-ACBC-EA11-5031-362179791C69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53" name="Flowchart: Manual Operation 52">
                    <a:extLst>
                      <a:ext uri="{FF2B5EF4-FFF2-40B4-BE49-F238E27FC236}">
                        <a16:creationId xmlns:a16="http://schemas.microsoft.com/office/drawing/2014/main" id="{CC8F147B-05E0-817E-1A73-FB8DC60BA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2CF348D-6B2C-F7F5-52CB-1E9C24D4F6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BD1847E-04F6-DEFA-986C-C5E470557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1842611-DB25-4941-BACA-78241E60DD84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63292E0-53D6-4CB5-452D-73E125875581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8" name="Flowchart: Manual Operation 47">
                  <a:extLst>
                    <a:ext uri="{FF2B5EF4-FFF2-40B4-BE49-F238E27FC236}">
                      <a16:creationId xmlns:a16="http://schemas.microsoft.com/office/drawing/2014/main" id="{02BDF1B4-0AEE-18DF-476C-99EDBD83EC0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065BB81-53F0-1FF1-D52E-924003929473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272BBBA-9730-5343-E3F5-8F6A58C8731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6" name="Flowchart: Manual Operation 45">
                  <a:extLst>
                    <a:ext uri="{FF2B5EF4-FFF2-40B4-BE49-F238E27FC236}">
                      <a16:creationId xmlns:a16="http://schemas.microsoft.com/office/drawing/2014/main" id="{D612EBFB-09C7-BE48-F84B-7A5E1826A989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D4B7305-1978-C0A3-1C1E-96D983FA138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DA43DC7-21E2-CD39-D667-7CD7F887B56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4" name="Flowchart: Manual Operation 43">
                  <a:extLst>
                    <a:ext uri="{FF2B5EF4-FFF2-40B4-BE49-F238E27FC236}">
                      <a16:creationId xmlns:a16="http://schemas.microsoft.com/office/drawing/2014/main" id="{2FF1EFF2-01DA-43E6-2F2E-B2158657C24C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6B540ED-26CC-2596-4E08-E3EB0D7DF9B7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A5D840F-1E54-2F7E-6811-E471C3C1E911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DE03566D-4E85-68B6-69D6-37F7760CAAA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533F8E7-B98B-EBFB-AC79-66810B8DB8DD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EB646F3-E782-A0D3-0C05-AE265759E881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0" name="Flowchart: Manual Operation 39">
                  <a:extLst>
                    <a:ext uri="{FF2B5EF4-FFF2-40B4-BE49-F238E27FC236}">
                      <a16:creationId xmlns:a16="http://schemas.microsoft.com/office/drawing/2014/main" id="{E429EEBA-9F9C-3A15-4FA9-61ECBF16D933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4DB41C-BDC5-A063-127E-D613DC66BF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779EDFB-63A8-EB7A-430F-61DDFB40FF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FDE16C5-E213-8C9C-F25E-45CEE5D35D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3FCE939-9BAE-F0D6-9F88-F05A9F8DC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40B8807-2C60-E33B-70A6-BF1884A4A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49C9438-2C23-08FD-FAD2-708FA37D61BB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E497950-895F-B6CA-9B9C-09CA1BBA9C4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BF2C54C3-ABB1-9AC2-251F-66C2DA400CC8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7E68F48-BA90-DD80-B9E8-36F25145C0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AC019C4-05BA-5CDE-FA3D-BEE3CB577A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D14DE56-512E-3C2F-5863-1A5AE8C95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 dirty="0"/>
          </a:p>
        </p:txBody>
      </p:sp>
      <p:pic>
        <p:nvPicPr>
          <p:cNvPr id="3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91B48D62-668F-BB14-8E14-EE6FD1E8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9FFE1A5-D618-5945-8F14-9D587278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 (exceeds budget)</a:t>
            </a:r>
          </a:p>
        </p:txBody>
      </p: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leverage a hybrid centralized-decentralized network available in Mothership-Passenger systems to solve complex orienteering problems?</a:t>
            </a:r>
          </a:p>
        </p:txBody>
      </p: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19281F36-864F-BCC6-0A8E-682BADF6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6F52A9DC-99B1-D05F-E5C7-C31CB3B94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Passenger </a:t>
            </a:r>
            <a:r>
              <a:rPr lang="en-US" sz="2400" b="1" i="1" dirty="0">
                <a:cs typeface="Times New Roman" panose="02020603050405020304" pitchFamily="18" charset="0"/>
              </a:rPr>
              <a:t>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up-to-date local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Respond quickly to local disturbances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Mothership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Use aggregated global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Coordinate system-level actions</a:t>
            </a:r>
            <a:endParaRPr lang="en-US" sz="20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AF050A33-822A-884C-BD06-ED47E278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Centralized Planning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4157230" y="2162502"/>
            <a:ext cx="3877539" cy="239508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4164670" y="2162502"/>
            <a:ext cx="3877539" cy="239508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Solver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CF8E1C94-B844-F20A-2FB6-CAF27205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3CBA4E4-286B-59FF-3DE6-AC58E609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139456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348154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6419984-DA7F-77AF-67CD-6636B301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Increased disturbances -&gt; greater benefit from global coordination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B57A1B-E3EF-1C07-8D8F-63C80E922FBB}"/>
              </a:ext>
            </a:extLst>
          </p:cNvPr>
          <p:cNvSpPr/>
          <p:nvPr/>
        </p:nvSpPr>
        <p:spPr>
          <a:xfrm>
            <a:off x="7584877" y="2072207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208B8B-7EAE-4126-7341-90E24B5A0017}"/>
              </a:ext>
            </a:extLst>
          </p:cNvPr>
          <p:cNvSpPr/>
          <p:nvPr/>
        </p:nvSpPr>
        <p:spPr>
          <a:xfrm>
            <a:off x="9221488" y="2072206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803206-8926-4886-791E-CBCB579FAF8A}"/>
              </a:ext>
            </a:extLst>
          </p:cNvPr>
          <p:cNvSpPr/>
          <p:nvPr/>
        </p:nvSpPr>
        <p:spPr>
          <a:xfrm>
            <a:off x="10845827" y="2072205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83149" y="2837986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32989" y="1896781"/>
            <a:ext cx="0" cy="281600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2786</TotalTime>
  <Words>354</Words>
  <Application>Microsoft Office PowerPoint</Application>
  <PresentationFormat>Widescreen</PresentationFormat>
  <Paragraphs>121</Paragraphs>
  <Slides>12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19</cp:revision>
  <dcterms:created xsi:type="dcterms:W3CDTF">2025-05-05T17:12:51Z</dcterms:created>
  <dcterms:modified xsi:type="dcterms:W3CDTF">2025-05-12T18:34:03Z</dcterms:modified>
</cp:coreProperties>
</file>